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519D-116B-6B13-23C4-52255242F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D6C92-2EA5-DAE2-170D-5024B45B0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5F294-18A3-6209-82EE-EEB6936C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04C3C-6288-21E4-AF3F-BED3529C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1A141-D3DF-C197-8C91-1F190915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0574-431C-16C9-FE0D-A8C60780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1FEA0-5789-7ECA-4AFC-1DFDD1826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44C07-0CDD-7909-4685-C78F6713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5660-7C74-2477-C22D-EEBB44F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4C30D-1CBF-6623-F27D-AF69F483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0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ABDAD-A285-040F-F0B3-03D262543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9EF1A-3BCB-852A-E9A8-F38826684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EC2F4-A2A7-48B2-66BF-C8610BA3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21BFC-A4C3-E239-DEA1-E65993BC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A824A-AFA0-6F39-ECD4-BC7C3E88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7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C042-5941-F559-D704-942EDC6A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A7B4-2C83-660C-A9B2-1F5C616E8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6E2AC-3FCD-2B92-2723-0A4EEDCA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C8B33-025F-CF20-50FC-3BB3C207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1AB9-05A4-E893-E563-25C6C277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9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8362-2C34-F9A3-2C67-E11EFB38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11A59-E1B8-B704-A28C-2722B37C1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B9416-E6AA-700D-832E-9C0820FA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C88CC-25A1-CE4B-4ADC-8E6E130D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73AD6-645D-99FC-62FE-8EF09575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8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7DBCF-19CA-3AAC-6E5B-A07E0FA3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A5F0F-87F7-4C70-5D9A-CA30DF4A5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35EE2-9467-BF03-9DD1-8611A3C2E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3DEA-1BBF-4017-E93F-06C408EB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1DCCC-BF29-05B5-A8C2-70BE2222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D848F-C6E9-8E4F-F79F-4AAD6F49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01A6-D25E-D392-2D73-5CEAFC98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BB0C7-2D96-C67D-F3DE-16911625C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FCABD-5D9E-36AC-D59C-CB923FA86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C33363-42FA-DA71-F568-6D2EC203B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206D8-34D5-ABE9-26FC-9FABAC7B4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319E24-702C-37E2-F81D-1A394A7A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ED5F5-95AB-2585-727E-F54D08757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515A3-2DB9-F26C-08E4-26CAC591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64D66-2EE7-9AE0-5837-5B53E43E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6E5CB5-0AB3-239C-9490-49BA3BCC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80CB2-B829-703B-29DD-58A05CBB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89F37-306F-97C3-8A7F-5D4C77EE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9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76431-9A42-8331-63A8-38DB980D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5931BB-677F-80E5-2097-D64BF7C7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D98CC-640B-2E0F-4F52-55AA2E26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A0B5-F6AA-6644-51F1-1F7B40E7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9430-33E7-64BC-7590-5538DC08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3F3C0-87B7-5896-475C-A801B1EE1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E0173-6D4E-21CA-A04B-E867D6E7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DC137-69B9-EE31-5FF0-E1830CF0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FF3C0-5661-E0EB-9DBA-7120C47B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3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7E2DC-408A-62A0-1C80-7299DEB6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7150ED-30FD-59F4-CA44-5DF77D489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7ED16-B46D-10EA-D770-FB28648A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F1CD8-0558-F67C-B011-2D6D2623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C85E3-0256-F831-FCCC-9132A9749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D40B5-F211-EF98-4DC4-4732D730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3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AAE10-B421-FB7D-CE00-EE19CB3C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56CF8-DB28-D7DC-AEB4-9570EC8B7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9985-709E-432F-6821-FFD4D60D2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6DF45D-012D-4655-8A5B-2FDDAD215B2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8F57F-9283-81F6-00C7-32C973B1F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6D6B-1C6F-31DC-D274-8C6F3385E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276483-CA53-4999-AFF8-3A2284955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7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FB48-4866-3D53-165F-A0CC7CB1B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3B2C7-6662-D4C0-C63E-3EE135DCBD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2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CB73B-6F1C-11A1-AB28-86C93B247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3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7BF42-01AF-20D2-CFC8-D89AF5112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054"/>
            <a:ext cx="12192000" cy="59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7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488F2-82B1-616F-397A-9C9F7DCE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41" y="0"/>
            <a:ext cx="5581783" cy="5469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4D4D4-CD9B-A5E9-2750-18F37020123D}"/>
              </a:ext>
            </a:extLst>
          </p:cNvPr>
          <p:cNvSpPr txBox="1"/>
          <p:nvPr/>
        </p:nvSpPr>
        <p:spPr>
          <a:xfrm>
            <a:off x="152054" y="5534561"/>
            <a:ext cx="11887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GenerateStreamText</a:t>
            </a:r>
            <a:r>
              <a:rPr lang="en-US" sz="1600" dirty="0"/>
              <a:t>: </a:t>
            </a:r>
            <a:r>
              <a:rPr lang="zh-CN" altLang="en-US" sz="1600" dirty="0"/>
              <a:t>端到端的“流式”文本生成器，主要分为三部分</a:t>
            </a:r>
            <a:r>
              <a:rPr lang="en-US" altLang="zh-CN" sz="1600" dirty="0"/>
              <a:t>: </a:t>
            </a:r>
            <a:r>
              <a:rPr lang="en-US" sz="1600" dirty="0"/>
              <a:t>Top-p </a:t>
            </a:r>
            <a:r>
              <a:rPr lang="zh-CN" altLang="en-US" sz="1600" dirty="0"/>
              <a:t>采样函数、分词器加载逻辑，以及实际的增量生成循环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ModelExecutor</a:t>
            </a:r>
            <a:r>
              <a:rPr lang="en-US" sz="1600" dirty="0"/>
              <a:t>: </a:t>
            </a:r>
            <a:r>
              <a:rPr lang="zh-CN" altLang="en-US" sz="1600" dirty="0"/>
              <a:t>解析权重目录并创建对应模型配置对象 </a:t>
            </a:r>
            <a:r>
              <a:rPr lang="en-US" altLang="zh-CN" sz="1600" dirty="0"/>
              <a:t>(KV </a:t>
            </a:r>
            <a:r>
              <a:rPr lang="zh-CN" altLang="en-US" sz="1600" dirty="0"/>
              <a:t>权重合并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models: </a:t>
            </a:r>
            <a:r>
              <a:rPr lang="zh-CN" altLang="en-US" sz="1600" dirty="0"/>
              <a:t>具体网络定义</a:t>
            </a:r>
            <a:r>
              <a:rPr lang="en-US" altLang="zh-CN" sz="1600" dirty="0"/>
              <a:t>, </a:t>
            </a:r>
            <a:r>
              <a:rPr lang="en-US" sz="1600" dirty="0"/>
              <a:t>llama/qwen2.5/qwen3/</a:t>
            </a:r>
            <a:r>
              <a:rPr lang="en-US" sz="1600" dirty="0" err="1"/>
              <a:t>llava</a:t>
            </a:r>
            <a:r>
              <a:rPr lang="en-US" sz="1600" dirty="0"/>
              <a:t> </a:t>
            </a:r>
            <a:r>
              <a:rPr lang="zh-CN" altLang="en-US" sz="1600" dirty="0"/>
              <a:t>多模态模型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kernels: </a:t>
            </a:r>
            <a:r>
              <a:rPr lang="zh-CN" altLang="en-US" sz="1600" dirty="0"/>
              <a:t>具体 </a:t>
            </a:r>
            <a:r>
              <a:rPr lang="en-US" sz="1600" dirty="0"/>
              <a:t>kernel </a:t>
            </a:r>
            <a:r>
              <a:rPr lang="zh-CN" altLang="en-US" sz="1600" dirty="0"/>
              <a:t>实现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797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5AA6F-3891-A874-8919-194D464E3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3643"/>
            <a:ext cx="5851647" cy="6085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BA8BE4-F330-5CC6-33A3-4364E97F1748}"/>
              </a:ext>
            </a:extLst>
          </p:cNvPr>
          <p:cNvSpPr txBox="1"/>
          <p:nvPr/>
        </p:nvSpPr>
        <p:spPr>
          <a:xfrm>
            <a:off x="5791825" y="2343750"/>
            <a:ext cx="63403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state: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/>
              <a:t>Init_mem_manager</a:t>
            </a:r>
            <a:r>
              <a:rPr lang="en-US" sz="1400" dirty="0"/>
              <a:t>: </a:t>
            </a:r>
            <a:r>
              <a:rPr lang="zh-CN" altLang="en-US" sz="1400" dirty="0"/>
              <a:t>初始化</a:t>
            </a:r>
            <a:r>
              <a:rPr lang="en-US" altLang="zh-CN" sz="1400" dirty="0"/>
              <a:t>KV cache</a:t>
            </a:r>
            <a:r>
              <a:rPr lang="zh-CN" altLang="en-US" sz="1400" dirty="0"/>
              <a:t>管理类</a:t>
            </a:r>
            <a:endParaRPr lang="en-US" altLang="zh-CN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Allocate KV buffers: </a:t>
            </a:r>
            <a:r>
              <a:rPr lang="zh-CN" altLang="en-US" sz="1400" dirty="0"/>
              <a:t>申请</a:t>
            </a:r>
            <a:r>
              <a:rPr lang="en-US" altLang="zh-CN" sz="1400" dirty="0" err="1"/>
              <a:t>gpu_num_blocks</a:t>
            </a:r>
            <a:r>
              <a:rPr lang="zh-CN" altLang="en-US" sz="1400" dirty="0"/>
              <a:t>数量的</a:t>
            </a:r>
            <a:r>
              <a:rPr lang="en-US" altLang="zh-CN" sz="1400" dirty="0"/>
              <a:t>KV cache </a:t>
            </a:r>
            <a:r>
              <a:rPr lang="zh-CN" altLang="en-US" sz="1400" dirty="0"/>
              <a:t>显存空间</a:t>
            </a:r>
            <a:endParaRPr lang="en-US" altLang="zh-CN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create </a:t>
            </a:r>
            <a:r>
              <a:rPr lang="en-US" sz="1400" dirty="0" err="1"/>
              <a:t>ReqTokensManager</a:t>
            </a:r>
            <a:r>
              <a:rPr lang="en-US" sz="1400" dirty="0"/>
              <a:t>: </a:t>
            </a:r>
            <a:r>
              <a:rPr lang="zh-CN" altLang="en-US" sz="1400" dirty="0"/>
              <a:t>初始化</a:t>
            </a:r>
            <a:r>
              <a:rPr lang="en-US" altLang="zh-CN" sz="1400" dirty="0"/>
              <a:t>block table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Prefill state: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/>
              <a:t>prefill_alloc_kv_cache</a:t>
            </a:r>
            <a:r>
              <a:rPr lang="en-US" sz="1400" dirty="0"/>
              <a:t>: </a:t>
            </a:r>
            <a:r>
              <a:rPr lang="zh-CN" altLang="en-US" sz="1400" dirty="0"/>
              <a:t>计算 </a:t>
            </a:r>
            <a:r>
              <a:rPr lang="en-US" sz="1400" dirty="0"/>
              <a:t>prompt </a:t>
            </a:r>
            <a:r>
              <a:rPr lang="zh-CN" altLang="en-US" sz="1400" dirty="0"/>
              <a:t>总 </a:t>
            </a:r>
            <a:r>
              <a:rPr lang="en-US" sz="1400" dirty="0"/>
              <a:t>tokens </a:t>
            </a:r>
            <a:r>
              <a:rPr lang="zh-CN" altLang="en-US" sz="1400" dirty="0"/>
              <a:t>数</a:t>
            </a:r>
            <a:r>
              <a:rPr lang="en-US" altLang="zh-CN" sz="1400" dirty="0"/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/>
              <a:t>kv_mem_manager.alloc_kvcache_index</a:t>
            </a:r>
            <a:r>
              <a:rPr lang="en-US" sz="1400" dirty="0"/>
              <a:t>: </a:t>
            </a:r>
            <a:r>
              <a:rPr lang="zh-CN" altLang="en-US" sz="1400" dirty="0"/>
              <a:t>向</a:t>
            </a:r>
            <a:r>
              <a:rPr lang="en-US" altLang="zh-CN" sz="1400" dirty="0"/>
              <a:t>block table</a:t>
            </a:r>
            <a:r>
              <a:rPr lang="zh-CN" altLang="en-US" sz="1400" dirty="0"/>
              <a:t>申请连续索引</a:t>
            </a:r>
            <a:r>
              <a:rPr lang="en-US" altLang="zh-CN" sz="1400" dirty="0"/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/>
              <a:t>atten_info.b_req_tokens_table</a:t>
            </a:r>
            <a:r>
              <a:rPr lang="en-US" sz="1400" dirty="0"/>
              <a:t>: </a:t>
            </a:r>
            <a:r>
              <a:rPr lang="zh-CN" altLang="en-US" sz="1400" dirty="0"/>
              <a:t>建立</a:t>
            </a:r>
            <a:r>
              <a:rPr lang="en-US" altLang="zh-CN" sz="1400" dirty="0"/>
              <a:t>block table</a:t>
            </a:r>
            <a:r>
              <a:rPr lang="zh-CN" altLang="en-US" sz="1400" dirty="0"/>
              <a:t>与</a:t>
            </a:r>
            <a:r>
              <a:rPr lang="en-US" altLang="zh-CN" sz="1400" dirty="0"/>
              <a:t>KV cache</a:t>
            </a:r>
            <a:r>
              <a:rPr lang="zh-CN" altLang="en-US" sz="1400" dirty="0"/>
              <a:t>显存的映射关系</a:t>
            </a:r>
            <a:endParaRPr lang="en-US" altLang="zh-CN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Decode state: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/>
              <a:t>decode_alloc_kv_cache</a:t>
            </a:r>
            <a:r>
              <a:rPr lang="en-US" sz="1400" dirty="0"/>
              <a:t>: </a:t>
            </a:r>
            <a:r>
              <a:rPr lang="zh-CN" altLang="en-US" sz="1400" dirty="0"/>
              <a:t>每次 </a:t>
            </a:r>
            <a:r>
              <a:rPr lang="en-US" sz="1400" dirty="0"/>
              <a:t>decode </a:t>
            </a:r>
            <a:r>
              <a:rPr lang="zh-CN" altLang="en-US" sz="1400" dirty="0"/>
              <a:t>分配 </a:t>
            </a:r>
            <a:r>
              <a:rPr lang="en-US" sz="1400" dirty="0" err="1"/>
              <a:t>batch_size</a:t>
            </a:r>
            <a:r>
              <a:rPr lang="en-US" sz="1400" dirty="0"/>
              <a:t> </a:t>
            </a:r>
            <a:r>
              <a:rPr lang="zh-CN" altLang="en-US" sz="1400" dirty="0"/>
              <a:t>个 </a:t>
            </a:r>
            <a:r>
              <a:rPr lang="en-US" sz="1400" dirty="0"/>
              <a:t>tokens;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/>
              <a:t>update_kv_index</a:t>
            </a:r>
            <a:r>
              <a:rPr lang="en-US" sz="1400" dirty="0"/>
              <a:t> </a:t>
            </a:r>
            <a:r>
              <a:rPr lang="zh-CN" altLang="en-US" sz="1400" dirty="0"/>
              <a:t>实现 </a:t>
            </a:r>
            <a:r>
              <a:rPr lang="en-US" sz="1400" dirty="0" err="1"/>
              <a:t>kv</a:t>
            </a:r>
            <a:r>
              <a:rPr lang="en-US" sz="1400" dirty="0"/>
              <a:t> cache </a:t>
            </a:r>
            <a:r>
              <a:rPr lang="zh-CN" altLang="en-US" sz="1400" dirty="0"/>
              <a:t>内存索引的增量更新，根据索引位置 </a:t>
            </a:r>
            <a:r>
              <a:rPr lang="en-US" sz="1400" dirty="0" err="1"/>
              <a:t>cur_select_index</a:t>
            </a:r>
            <a:r>
              <a:rPr lang="en-US" sz="1400" dirty="0"/>
              <a:t> </a:t>
            </a:r>
            <a:r>
              <a:rPr lang="zh-CN" altLang="en-US" sz="1400" dirty="0"/>
              <a:t>把数据并行拷进 </a:t>
            </a:r>
            <a:r>
              <a:rPr lang="en-US" sz="1400" dirty="0" err="1"/>
              <a:t>kv_buffer</a:t>
            </a:r>
            <a:r>
              <a:rPr lang="en-US" sz="1400" dirty="0"/>
              <a:t>[layer] </a:t>
            </a:r>
            <a:r>
              <a:rPr lang="zh-CN" altLang="en-US" sz="1400" dirty="0"/>
              <a:t>预分配的大张量，实现 </a:t>
            </a:r>
            <a:r>
              <a:rPr lang="en-US" sz="1400" dirty="0" err="1"/>
              <a:t>kv</a:t>
            </a:r>
            <a:r>
              <a:rPr lang="en-US" sz="1400" dirty="0"/>
              <a:t> cache </a:t>
            </a:r>
            <a:r>
              <a:rPr lang="zh-CN" altLang="en-US" sz="1400" dirty="0"/>
              <a:t>内存的更新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63B47A-314F-0FAA-06FA-71F5211DF5F1}"/>
              </a:ext>
            </a:extLst>
          </p:cNvPr>
          <p:cNvSpPr txBox="1"/>
          <p:nvPr/>
        </p:nvSpPr>
        <p:spPr>
          <a:xfrm>
            <a:off x="6096001" y="1456012"/>
            <a:ext cx="5851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KVCacheMemoryManager</a:t>
            </a:r>
            <a:r>
              <a:rPr lang="en-US" sz="1400" dirty="0"/>
              <a:t>: </a:t>
            </a:r>
            <a:r>
              <a:rPr lang="zh-CN" altLang="en-US" sz="1400" dirty="0"/>
              <a:t>分配和管理 </a:t>
            </a:r>
            <a:r>
              <a:rPr lang="en-US" altLang="zh-CN" sz="1400" dirty="0"/>
              <a:t>KV </a:t>
            </a:r>
            <a:r>
              <a:rPr lang="zh-CN" altLang="en-US" sz="1400" dirty="0"/>
              <a:t>缓存内存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/>
              <a:t>ReqTokensManager</a:t>
            </a:r>
            <a:r>
              <a:rPr lang="en-US" altLang="zh-CN" sz="1400" dirty="0"/>
              <a:t>: </a:t>
            </a:r>
            <a:r>
              <a:rPr lang="zh-CN" altLang="en-US" sz="1400" dirty="0"/>
              <a:t>持续跟踪，管理</a:t>
            </a:r>
            <a:r>
              <a:rPr lang="en-US" altLang="zh-CN" sz="1400" dirty="0"/>
              <a:t>batch</a:t>
            </a:r>
            <a:r>
              <a:rPr lang="zh-CN" altLang="en-US" sz="1400" dirty="0"/>
              <a:t>请求的</a:t>
            </a:r>
            <a:r>
              <a:rPr lang="en-US" altLang="zh-CN" sz="1400" dirty="0"/>
              <a:t>tokens</a:t>
            </a:r>
            <a:r>
              <a:rPr lang="zh-CN" altLang="en-US" sz="1400" dirty="0"/>
              <a:t>分配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FCF5F-5099-B1CB-EFD3-222970C2D5B0}"/>
              </a:ext>
            </a:extLst>
          </p:cNvPr>
          <p:cNvSpPr txBox="1"/>
          <p:nvPr/>
        </p:nvSpPr>
        <p:spPr>
          <a:xfrm>
            <a:off x="6096000" y="0"/>
            <a:ext cx="5452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ModelExecutor</a:t>
            </a:r>
            <a:r>
              <a:rPr lang="en-US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解析模型 </a:t>
            </a:r>
            <a:r>
              <a:rPr lang="en-US" sz="1400" dirty="0"/>
              <a:t>checkpoint </a:t>
            </a:r>
            <a:r>
              <a:rPr lang="zh-CN" altLang="en-US" sz="1400" dirty="0"/>
              <a:t>目录下的 </a:t>
            </a:r>
            <a:r>
              <a:rPr lang="en-US" sz="1400" dirty="0" err="1"/>
              <a:t>config.json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动态实例化对应模型类（</a:t>
            </a:r>
            <a:r>
              <a:rPr lang="en-US" altLang="zh-CN" sz="1400" dirty="0"/>
              <a:t>Llama</a:t>
            </a:r>
            <a:r>
              <a:rPr lang="zh-CN" altLang="en-US" sz="1400" dirty="0"/>
              <a:t>，</a:t>
            </a:r>
            <a:r>
              <a:rPr lang="en-US" altLang="zh-CN" sz="1400" dirty="0" err="1"/>
              <a:t>Qwen</a:t>
            </a:r>
            <a:r>
              <a:rPr lang="zh-CN" altLang="en-US" sz="1400" dirty="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加载权重（常规 </a:t>
            </a:r>
            <a:r>
              <a:rPr lang="en-US" sz="1400" dirty="0" err="1"/>
              <a:t>torch.load</a:t>
            </a:r>
            <a:r>
              <a:rPr lang="en-US" sz="1400" dirty="0"/>
              <a:t> </a:t>
            </a:r>
            <a:r>
              <a:rPr lang="zh-CN" altLang="en-US" sz="1400" dirty="0"/>
              <a:t>或 </a:t>
            </a:r>
            <a:r>
              <a:rPr lang="en-US" sz="1400" dirty="0"/>
              <a:t>Accelerate </a:t>
            </a:r>
            <a:r>
              <a:rPr lang="zh-CN" altLang="en-US" sz="1400" dirty="0"/>
              <a:t>分片）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估算 </a:t>
            </a:r>
            <a:r>
              <a:rPr lang="en-US" altLang="zh-CN" sz="1400" dirty="0"/>
              <a:t>GPU </a:t>
            </a:r>
            <a:r>
              <a:rPr lang="zh-CN" altLang="en-US" sz="1400" dirty="0"/>
              <a:t>可用 </a:t>
            </a:r>
            <a:r>
              <a:rPr lang="en-US" altLang="zh-CN" sz="1400" dirty="0"/>
              <a:t>KV-Cache </a:t>
            </a:r>
            <a:r>
              <a:rPr lang="zh-CN" altLang="en-US" sz="1400" dirty="0"/>
              <a:t>块并预分配显存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管理请求</a:t>
            </a:r>
            <a:r>
              <a:rPr lang="en-US" altLang="zh-CN" sz="1400" dirty="0"/>
              <a:t>-token </a:t>
            </a:r>
            <a:r>
              <a:rPr lang="zh-CN" altLang="en-US" sz="1400" dirty="0"/>
              <a:t>对应关系与 </a:t>
            </a:r>
            <a:r>
              <a:rPr lang="en-US" altLang="zh-CN" sz="1400" dirty="0" err="1"/>
              <a:t>kv</a:t>
            </a:r>
            <a:r>
              <a:rPr lang="en-US" altLang="zh-CN" sz="1400" dirty="0"/>
              <a:t> cache </a:t>
            </a:r>
            <a:r>
              <a:rPr lang="zh-CN" altLang="en-US" sz="1400" dirty="0"/>
              <a:t>内存对应的索引更新</a:t>
            </a:r>
          </a:p>
        </p:txBody>
      </p:sp>
    </p:spTree>
    <p:extLst>
      <p:ext uri="{BB962C8B-B14F-4D97-AF65-F5344CB8AC3E}">
        <p14:creationId xmlns:p14="http://schemas.microsoft.com/office/powerpoint/2010/main" val="72850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BDF09-9F13-CAD9-B405-9666ED69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" y="75983"/>
            <a:ext cx="4761152" cy="2932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9C7F6-F0D8-769D-B4B7-F3D0A3854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8" y="3501639"/>
            <a:ext cx="1794747" cy="2659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EB58E9-BD0C-909B-6E8F-7CCA5F94C292}"/>
              </a:ext>
            </a:extLst>
          </p:cNvPr>
          <p:cNvSpPr txBox="1"/>
          <p:nvPr/>
        </p:nvSpPr>
        <p:spPr>
          <a:xfrm>
            <a:off x="5709619" y="5682954"/>
            <a:ext cx="5579376" cy="957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FusedAttention</a:t>
            </a:r>
            <a:r>
              <a:rPr lang="en-US" sz="1400" dirty="0"/>
              <a:t>: KV </a:t>
            </a:r>
            <a:r>
              <a:rPr lang="zh-CN" altLang="en-US" sz="1400" dirty="0"/>
              <a:t>内存管理</a:t>
            </a:r>
            <a:r>
              <a:rPr lang="en-US" altLang="zh-CN" sz="1400" dirty="0"/>
              <a:t>/</a:t>
            </a:r>
            <a:r>
              <a:rPr lang="zh-CN" altLang="en-US" sz="1400" dirty="0"/>
              <a:t>分配</a:t>
            </a:r>
            <a:r>
              <a:rPr lang="en-US" altLang="zh-CN" sz="1400" dirty="0"/>
              <a:t>/</a:t>
            </a:r>
            <a:r>
              <a:rPr lang="zh-CN" altLang="en-US" sz="1400" dirty="0"/>
              <a:t>更新</a:t>
            </a:r>
            <a:r>
              <a:rPr lang="en-US" altLang="zh-CN" sz="1400" dirty="0"/>
              <a:t>+Flash attention</a:t>
            </a:r>
            <a:r>
              <a:rPr lang="zh-CN" altLang="en-US" sz="1400" dirty="0"/>
              <a:t>内核封装</a:t>
            </a:r>
            <a:endParaRPr lang="en-US" altLang="zh-CN" sz="1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Prefill </a:t>
            </a:r>
            <a:r>
              <a:rPr lang="zh-CN" altLang="en-US" sz="1400" dirty="0"/>
              <a:t>阶段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FlashAttention</a:t>
            </a:r>
            <a:endParaRPr lang="en-US" altLang="zh-CN" sz="1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Decode</a:t>
            </a:r>
            <a:r>
              <a:rPr lang="zh-CN" altLang="en-US" sz="1400" dirty="0"/>
              <a:t>阶段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FlashDecoding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FusedMLP</a:t>
            </a:r>
            <a:r>
              <a:rPr lang="en-US" sz="1400" dirty="0"/>
              <a:t>: </a:t>
            </a:r>
            <a:r>
              <a:rPr lang="en-US" sz="1400" dirty="0" err="1"/>
              <a:t>gate_proj</a:t>
            </a:r>
            <a:r>
              <a:rPr lang="en-US" sz="1400" dirty="0"/>
              <a:t> + </a:t>
            </a:r>
            <a:r>
              <a:rPr lang="en-US" sz="1400" dirty="0" err="1"/>
              <a:t>up_proj</a:t>
            </a:r>
            <a:r>
              <a:rPr lang="en-US" sz="1400" dirty="0"/>
              <a:t> + </a:t>
            </a:r>
            <a:r>
              <a:rPr lang="en-US" sz="1400" dirty="0" err="1"/>
              <a:t>SwiGLU</a:t>
            </a:r>
            <a:r>
              <a:rPr lang="en-US" sz="1400" dirty="0"/>
              <a:t> + </a:t>
            </a:r>
            <a:r>
              <a:rPr lang="en-US" sz="1400" dirty="0" err="1"/>
              <a:t>down_proj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5FAA53-2B92-7C25-89C1-1E5042556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06" y="0"/>
            <a:ext cx="7087194" cy="51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8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737C5-9252-5634-C04F-37DCB8B7D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8" y="183374"/>
            <a:ext cx="5193002" cy="3245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EB57C-4A3B-9654-AE7F-5B915DF43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51" y="97916"/>
            <a:ext cx="4953720" cy="3715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89D3D-1F4C-2A92-D7B8-6E28EF479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0" y="3429000"/>
            <a:ext cx="4953720" cy="30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3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40336-5194-C20E-0402-A4A42854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" y="752595"/>
            <a:ext cx="4068820" cy="3592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08E00-556A-D9C3-A49F-6A64901230F6}"/>
              </a:ext>
            </a:extLst>
          </p:cNvPr>
          <p:cNvSpPr txBox="1"/>
          <p:nvPr/>
        </p:nvSpPr>
        <p:spPr>
          <a:xfrm>
            <a:off x="0" y="106264"/>
            <a:ext cx="358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NVIDIA-RTX A300</a:t>
            </a:r>
            <a:r>
              <a:rPr lang="zh-CN" altLang="en-US" dirty="0"/>
              <a:t>显卡</a:t>
            </a:r>
            <a:endParaRPr lang="en-US" dirty="0"/>
          </a:p>
          <a:p>
            <a:r>
              <a:rPr lang="en-US" dirty="0" err="1"/>
              <a:t>batch_size</a:t>
            </a:r>
            <a:r>
              <a:rPr lang="en-US" dirty="0"/>
              <a:t>: 12, max </a:t>
            </a:r>
            <a:r>
              <a:rPr lang="en-US" dirty="0" err="1"/>
              <a:t>gen_len</a:t>
            </a:r>
            <a:r>
              <a:rPr lang="en-US" dirty="0"/>
              <a:t>: 2048</a:t>
            </a:r>
          </a:p>
        </p:txBody>
      </p:sp>
    </p:spTree>
    <p:extLst>
      <p:ext uri="{BB962C8B-B14F-4D97-AF65-F5344CB8AC3E}">
        <p14:creationId xmlns:p14="http://schemas.microsoft.com/office/powerpoint/2010/main" val="891243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464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 Henri (BCSC/EPA2)</dc:creator>
  <cp:lastModifiedBy>CHEN Henri (BCSC/EPA2)</cp:lastModifiedBy>
  <cp:revision>1</cp:revision>
  <dcterms:created xsi:type="dcterms:W3CDTF">2025-06-25T12:02:05Z</dcterms:created>
  <dcterms:modified xsi:type="dcterms:W3CDTF">2025-06-25T13:53:03Z</dcterms:modified>
</cp:coreProperties>
</file>